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6"/>
  </p:notesMasterIdLst>
  <p:sldIdLst>
    <p:sldId id="256" r:id="rId2"/>
    <p:sldId id="267" r:id="rId3"/>
    <p:sldId id="257" r:id="rId4"/>
    <p:sldId id="258" r:id="rId5"/>
    <p:sldId id="259" r:id="rId6"/>
    <p:sldId id="260" r:id="rId7"/>
    <p:sldId id="261" r:id="rId8"/>
    <p:sldId id="265" r:id="rId9"/>
    <p:sldId id="262" r:id="rId10"/>
    <p:sldId id="264" r:id="rId11"/>
    <p:sldId id="268" r:id="rId12"/>
    <p:sldId id="266" r:id="rId13"/>
    <p:sldId id="270" r:id="rId14"/>
    <p:sldId id="263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88" autoAdjust="0"/>
    <p:restoredTop sz="94660"/>
  </p:normalViewPr>
  <p:slideViewPr>
    <p:cSldViewPr>
      <p:cViewPr varScale="1">
        <p:scale>
          <a:sx n="66" d="100"/>
          <a:sy n="66" d="100"/>
        </p:scale>
        <p:origin x="165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8AD272-42F7-430B-96D5-636EFFA348D5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5F9BF7-51E8-45FC-811C-75A2CE2E3B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9745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5F9BF7-51E8-45FC-811C-75A2CE2E3B5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4659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5F9BF7-51E8-45FC-811C-75A2CE2E3B5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1293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9EC56302-AC7E-4A06-9AC5-A41AD3CFED0B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F621D-C375-4FA7-A948-94B6AE9AD6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56302-AC7E-4A06-9AC5-A41AD3CFED0B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F621D-C375-4FA7-A948-94B6AE9AD6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56302-AC7E-4A06-9AC5-A41AD3CFED0B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F621D-C375-4FA7-A948-94B6AE9AD6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56302-AC7E-4A06-9AC5-A41AD3CFED0B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F621D-C375-4FA7-A948-94B6AE9AD6FA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56302-AC7E-4A06-9AC5-A41AD3CFED0B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F621D-C375-4FA7-A948-94B6AE9AD6F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56302-AC7E-4A06-9AC5-A41AD3CFED0B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F621D-C375-4FA7-A948-94B6AE9AD6FA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56302-AC7E-4A06-9AC5-A41AD3CFED0B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F621D-C375-4FA7-A948-94B6AE9AD6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56302-AC7E-4A06-9AC5-A41AD3CFED0B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F621D-C375-4FA7-A948-94B6AE9AD6F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56302-AC7E-4A06-9AC5-A41AD3CFED0B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F621D-C375-4FA7-A948-94B6AE9AD6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56302-AC7E-4A06-9AC5-A41AD3CFED0B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F621D-C375-4FA7-A948-94B6AE9AD6F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56302-AC7E-4A06-9AC5-A41AD3CFED0B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F621D-C375-4FA7-A948-94B6AE9AD6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9EC56302-AC7E-4A06-9AC5-A41AD3CFED0B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4DF621D-C375-4FA7-A948-94B6AE9AD6F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drive.google.com/a/psdschools.org/file/d/0BxZ3RN891ktAaWVrd2wyZEZaUk0/view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533400"/>
            <a:ext cx="8077200" cy="1066800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empus Sans ITC" panose="04020404030D07020202" pitchFamily="82" charset="0"/>
              </a:rPr>
              <a:t>Welcome to Fourth Grade!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38411" y="4419600"/>
            <a:ext cx="5114778" cy="1101248"/>
          </a:xfrm>
        </p:spPr>
        <p:txBody>
          <a:bodyPr/>
          <a:lstStyle/>
          <a:p>
            <a:r>
              <a:rPr lang="en-US" dirty="0"/>
              <a:t>Mrs. Arnoff, Mrs. Drage, Ms. </a:t>
            </a:r>
            <a:r>
              <a:rPr lang="en-US" dirty="0" err="1"/>
              <a:t>Mocke</a:t>
            </a:r>
            <a:r>
              <a:rPr lang="en-US" dirty="0"/>
              <a:t>, Mrs. Mozer , </a:t>
            </a:r>
          </a:p>
          <a:p>
            <a:r>
              <a:rPr lang="en-US" dirty="0"/>
              <a:t>Mr. Hitchcock </a:t>
            </a:r>
          </a:p>
        </p:txBody>
      </p:sp>
      <p:pic>
        <p:nvPicPr>
          <p:cNvPr id="6" name="There_Is_No_Place_Like_Nebrask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848600" y="5830455"/>
            <a:ext cx="609600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619250"/>
            <a:ext cx="3733800" cy="280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063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12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838200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Tempus Sans ITC" panose="04020404030D07020202" pitchFamily="82" charset="0"/>
              </a:rPr>
              <a:t>Fourth Grade Homework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2140527"/>
            <a:ext cx="6400800" cy="3726873"/>
          </a:xfrm>
        </p:spPr>
        <p:txBody>
          <a:bodyPr>
            <a:noAutofit/>
          </a:bodyPr>
          <a:lstStyle/>
          <a:p>
            <a:r>
              <a:rPr lang="en-US" sz="1400" dirty="0">
                <a:latin typeface="Tempus Sans ITC" panose="04020404030D07020202" pitchFamily="82" charset="0"/>
              </a:rPr>
              <a:t>Homework policies are consistent throughout the grade level.  </a:t>
            </a:r>
          </a:p>
          <a:p>
            <a:pPr lvl="1"/>
            <a:r>
              <a:rPr lang="en-US" sz="1400" dirty="0">
                <a:latin typeface="Tempus Sans ITC" panose="04020404030D07020202" pitchFamily="82" charset="0"/>
              </a:rPr>
              <a:t>Words their Way-Every two weeks</a:t>
            </a:r>
          </a:p>
          <a:p>
            <a:pPr lvl="1"/>
            <a:r>
              <a:rPr lang="en-US" sz="1400" dirty="0">
                <a:latin typeface="Tempus Sans ITC" panose="04020404030D07020202" pitchFamily="82" charset="0"/>
              </a:rPr>
              <a:t>Sayings/Idioms will come home each Friday and due the following Thursday.</a:t>
            </a:r>
          </a:p>
          <a:p>
            <a:r>
              <a:rPr lang="en-US" sz="1400" dirty="0">
                <a:latin typeface="Tempus Sans ITC" panose="04020404030D07020202" pitchFamily="82" charset="0"/>
              </a:rPr>
              <a:t>Math homework will be daily. Related to the current lesson. No more than 10-15 minutes. </a:t>
            </a:r>
          </a:p>
          <a:p>
            <a:r>
              <a:rPr lang="en-US" sz="1400" dirty="0">
                <a:latin typeface="Tempus Sans ITC" panose="04020404030D07020202" pitchFamily="82" charset="0"/>
              </a:rPr>
              <a:t>Reading 20 minutes daily.</a:t>
            </a:r>
          </a:p>
          <a:p>
            <a:pPr lvl="0"/>
            <a:r>
              <a:rPr lang="en-US" sz="1400" dirty="0">
                <a:latin typeface="Tempus Sans ITC" panose="04020404030D07020202" pitchFamily="82" charset="0"/>
                <a:ea typeface="Times New Roman" panose="02020603050405020304" pitchFamily="18" charset="0"/>
              </a:rPr>
              <a:t>We realize families are busy and in an effort to respond to the most recent parent survey, we are making all homework meaningful and not busy work. </a:t>
            </a:r>
          </a:p>
          <a:p>
            <a:pPr indent="0">
              <a:buNone/>
            </a:pPr>
            <a:endParaRPr lang="en-US" sz="1400" dirty="0">
              <a:latin typeface="Tempus Sans ITC" panose="04020404030D07020202" pitchFamily="82" charset="0"/>
            </a:endParaRPr>
          </a:p>
          <a:p>
            <a:pPr indent="0">
              <a:buNone/>
            </a:pPr>
            <a:endParaRPr lang="en-US" sz="1400" dirty="0">
              <a:latin typeface="Tempus Sans ITC" panose="04020404030D070202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33344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Envision </a:t>
            </a:r>
            <a:r>
              <a:rPr lang="en-US" dirty="0"/>
              <a:t>Pearson Math App</a:t>
            </a:r>
          </a:p>
        </p:txBody>
      </p:sp>
      <p:sp>
        <p:nvSpPr>
          <p:cNvPr id="4" name="AutoShape 2" descr="Image result for pearson bounce app"/>
          <p:cNvSpPr>
            <a:spLocks noGrp="1" noChangeAspect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5"/>
            <a:r>
              <a:rPr lang="en-US" sz="1600" dirty="0"/>
              <a:t>Download app in iTunes or Android stores.</a:t>
            </a:r>
          </a:p>
          <a:p>
            <a:pPr lvl="5"/>
            <a:r>
              <a:rPr lang="en-US" sz="1600" dirty="0"/>
              <a:t>Open app, scan homework </a:t>
            </a:r>
          </a:p>
          <a:p>
            <a:pPr lvl="5"/>
            <a:r>
              <a:rPr lang="en-US" sz="1600" dirty="0"/>
              <a:t>Video on topic will open for help</a:t>
            </a:r>
          </a:p>
          <a:p>
            <a:pPr lvl="5"/>
            <a:endParaRPr lang="en-US" sz="1600" dirty="0"/>
          </a:p>
          <a:p>
            <a:pPr lvl="5"/>
            <a:endParaRPr lang="en-US" sz="1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9806" y="2276161"/>
            <a:ext cx="1744394" cy="3114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1275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New Trimester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November 10, 2016 end of trimester 1</a:t>
            </a:r>
          </a:p>
          <a:p>
            <a:r>
              <a:rPr lang="en-US" dirty="0"/>
              <a:t>February 16, 2017 end of trimester 2</a:t>
            </a:r>
          </a:p>
          <a:p>
            <a:r>
              <a:rPr lang="en-US" dirty="0"/>
              <a:t>May 19, 2017 end of school year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3505201"/>
            <a:ext cx="26416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0414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MTSS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are committed to “Honoring All Learners” and helping every student succeed.</a:t>
            </a:r>
          </a:p>
          <a:p>
            <a:r>
              <a:rPr lang="en-US" dirty="0"/>
              <a:t>We follow Colorado law and have a framework in place to support students within our school called Multi-Tiered System of Supports.</a:t>
            </a:r>
          </a:p>
          <a:p>
            <a:r>
              <a:rPr lang="en-US" dirty="0"/>
              <a:t> If your child is ever in need of intense intervention, his/her teacher will notify you, as your permission is required.</a:t>
            </a:r>
          </a:p>
        </p:txBody>
      </p:sp>
    </p:spTree>
    <p:extLst>
      <p:ext uri="{BB962C8B-B14F-4D97-AF65-F5344CB8AC3E}">
        <p14:creationId xmlns:p14="http://schemas.microsoft.com/office/powerpoint/2010/main" val="14079620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940910"/>
            <a:ext cx="6400800" cy="914400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Tempus Sans ITC" panose="04020404030D07020202" pitchFamily="82" charset="0"/>
              </a:rPr>
              <a:t>“Honoring all learners”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43000" y="6119181"/>
            <a:ext cx="72111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FF00"/>
                </a:solidFill>
                <a:latin typeface="Tempus Sans ITC" panose="04020404030D07020202" pitchFamily="82" charset="0"/>
              </a:rPr>
              <a:t>Questions? 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2362200"/>
            <a:ext cx="4419600" cy="331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4560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 message from </a:t>
            </a:r>
            <a:r>
              <a:rPr lang="en-US" dirty="0" err="1"/>
              <a:t>mrs.</a:t>
            </a:r>
            <a:r>
              <a:rPr lang="en-US" dirty="0"/>
              <a:t> </a:t>
            </a:r>
            <a:r>
              <a:rPr lang="en-US" dirty="0" err="1"/>
              <a:t>alfonso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Mrs. Alfonso Message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253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=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3354167"/>
            <a:ext cx="6400800" cy="2266950"/>
          </a:xfrm>
        </p:spPr>
        <p:txBody>
          <a:bodyPr>
            <a:noAutofit/>
          </a:bodyPr>
          <a:lstStyle/>
          <a:p>
            <a:pPr indent="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dirty="0">
                <a:latin typeface="Tempus Sans ITC" panose="04020404030D07020202" pitchFamily="82" charset="0"/>
                <a:ea typeface="HelloAbracadabra" panose="02000603000000000000" pitchFamily="2" charset="0"/>
                <a:cs typeface="Arial" pitchFamily="34" charset="0"/>
              </a:rPr>
              <a:t>Please sign up for a conference if you have not done so yet.  </a:t>
            </a:r>
          </a:p>
          <a:p>
            <a:pPr indent="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en-US" sz="800" dirty="0">
              <a:latin typeface="Tempus Sans ITC" panose="04020404030D07020202" pitchFamily="82" charset="0"/>
              <a:ea typeface="HelloAbracadabra" panose="02000603000000000000" pitchFamily="2" charset="0"/>
              <a:cs typeface="Arial" pitchFamily="34" charset="0"/>
            </a:endParaRPr>
          </a:p>
          <a:p>
            <a:pPr indent="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dirty="0">
                <a:latin typeface="Tempus Sans ITC" panose="04020404030D07020202" pitchFamily="82" charset="0"/>
                <a:ea typeface="HelloAbracadabra" panose="02000603000000000000" pitchFamily="2" charset="0"/>
                <a:cs typeface="Arial" pitchFamily="34" charset="0"/>
              </a:rPr>
              <a:t>You will also need to view the Code of Conduct online.  We will need one signed sheet per family.</a:t>
            </a:r>
          </a:p>
          <a:p>
            <a:pPr indent="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en-US" sz="800" dirty="0">
              <a:latin typeface="Tempus Sans ITC" panose="04020404030D07020202" pitchFamily="82" charset="0"/>
              <a:ea typeface="HelloAbracadabra" panose="02000603000000000000" pitchFamily="2" charset="0"/>
              <a:cs typeface="Arial" pitchFamily="34" charset="0"/>
            </a:endParaRPr>
          </a:p>
          <a:p>
            <a:pPr indent="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dirty="0">
                <a:latin typeface="Tempus Sans ITC" panose="04020404030D07020202" pitchFamily="82" charset="0"/>
                <a:ea typeface="HelloAbracadabra" panose="02000603000000000000" pitchFamily="2" charset="0"/>
                <a:cs typeface="Arial" pitchFamily="34" charset="0"/>
              </a:rPr>
              <a:t>Student verification forms are on your child’s desk. Please look over the information carefully and make any necessary changes before returning them to me.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058642"/>
            <a:ext cx="3124200" cy="23431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082454"/>
            <a:ext cx="3060700" cy="229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7911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empus Sans ITC" panose="04020404030D07020202" pitchFamily="82" charset="0"/>
              </a:rPr>
              <a:t>Communication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286000"/>
            <a:ext cx="3505200" cy="3048001"/>
          </a:xfrm>
        </p:spPr>
        <p:txBody>
          <a:bodyPr>
            <a:normAutofit fontScale="92500"/>
          </a:bodyPr>
          <a:lstStyle/>
          <a:p>
            <a:pPr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dirty="0">
                <a:latin typeface="Tempus Sans ITC" panose="04020404030D07020202" pitchFamily="82" charset="0"/>
                <a:ea typeface="HelloAbracadabra" panose="02000603000000000000" pitchFamily="2" charset="0"/>
              </a:rPr>
              <a:t>Bi-monthly email communication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dirty="0">
                <a:latin typeface="Tempus Sans ITC" panose="04020404030D07020202" pitchFamily="82" charset="0"/>
                <a:ea typeface="HelloAbracadabra" panose="02000603000000000000" pitchFamily="2" charset="0"/>
              </a:rPr>
              <a:t>Email 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70C0"/>
                </a:solidFill>
                <a:latin typeface="Tempus Sans ITC" panose="04020404030D07020202" pitchFamily="82" charset="0"/>
                <a:ea typeface="HelloAbracadabra" panose="02000603000000000000" pitchFamily="2" charset="0"/>
              </a:rPr>
              <a:t>Common Fourth Grade website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dirty="0">
                <a:latin typeface="Tempus Sans ITC" panose="04020404030D07020202" pitchFamily="82" charset="0"/>
                <a:ea typeface="HelloAbracadabra" panose="02000603000000000000" pitchFamily="2" charset="0"/>
              </a:rPr>
              <a:t>Phone: </a:t>
            </a:r>
            <a:r>
              <a:rPr lang="en-US" dirty="0" smtClean="0">
                <a:latin typeface="Tempus Sans ITC" panose="04020404030D07020202" pitchFamily="82" charset="0"/>
                <a:ea typeface="HelloAbracadabra" panose="02000603000000000000" pitchFamily="2" charset="0"/>
              </a:rPr>
              <a:t>970-488- 4347</a:t>
            </a:r>
            <a:endParaRPr lang="en-US" dirty="0">
              <a:latin typeface="Tempus Sans ITC" panose="04020404030D07020202" pitchFamily="82" charset="0"/>
              <a:ea typeface="HelloAbracadabra" panose="02000603000000000000" pitchFamily="2" charset="0"/>
            </a:endParaRP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dirty="0">
                <a:latin typeface="Tempus Sans ITC" panose="04020404030D07020202" pitchFamily="82" charset="0"/>
                <a:ea typeface="HelloAbracadabra" panose="02000603000000000000" pitchFamily="2" charset="0"/>
              </a:rPr>
              <a:t>Open-door policy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dirty="0">
                <a:latin typeface="Tempus Sans ITC" panose="04020404030D07020202" pitchFamily="82" charset="0"/>
                <a:ea typeface="HelloAbracadabra" panose="02000603000000000000" pitchFamily="2" charset="0"/>
              </a:rPr>
              <a:t>Don’t wait if you have a concern.  </a:t>
            </a:r>
          </a:p>
          <a:p>
            <a:pPr indent="0">
              <a:lnSpc>
                <a:spcPct val="110000"/>
              </a:lnSpc>
              <a:buNone/>
            </a:pPr>
            <a:r>
              <a:rPr lang="en-US" dirty="0">
                <a:latin typeface="Tempus Sans ITC" panose="04020404030D07020202" pitchFamily="82" charset="0"/>
                <a:ea typeface="HelloAbracadabra" panose="02000603000000000000" pitchFamily="2" charset="0"/>
              </a:rPr>
              <a:t>     Please email or call to set up a time to meet.</a:t>
            </a:r>
          </a:p>
          <a:p>
            <a:pPr indent="0">
              <a:buNone/>
            </a:pPr>
            <a:endParaRPr lang="en-US" dirty="0">
              <a:latin typeface="DJ Doodlers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710150"/>
            <a:ext cx="34544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316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447800"/>
            <a:ext cx="6400800" cy="6096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DJ Doodlers" pitchFamily="2" charset="0"/>
              </a:rPr>
              <a:t/>
            </a:r>
            <a:br>
              <a:rPr lang="en-US" dirty="0">
                <a:latin typeface="DJ Doodlers" pitchFamily="2" charset="0"/>
              </a:rPr>
            </a:br>
            <a:r>
              <a:rPr lang="en-US" dirty="0">
                <a:latin typeface="DJ Doodlers" pitchFamily="2" charset="0"/>
              </a:rPr>
              <a:t/>
            </a:r>
            <a:br>
              <a:rPr lang="en-US" dirty="0">
                <a:latin typeface="DJ Doodlers" pitchFamily="2" charset="0"/>
              </a:rPr>
            </a:br>
            <a:r>
              <a:rPr lang="en-US" dirty="0">
                <a:latin typeface="DJ Doodlers" pitchFamily="2" charset="0"/>
              </a:rPr>
              <a:t/>
            </a:r>
            <a:br>
              <a:rPr lang="en-US" dirty="0">
                <a:latin typeface="DJ Doodlers" pitchFamily="2" charset="0"/>
              </a:rPr>
            </a:br>
            <a:r>
              <a:rPr lang="en-US" dirty="0">
                <a:latin typeface="Tempus Sans ITC" panose="04020404030D07020202" pitchFamily="82" charset="0"/>
              </a:rPr>
              <a:t>4</a:t>
            </a:r>
            <a:r>
              <a:rPr lang="en-US" baseline="30000" dirty="0">
                <a:latin typeface="Tempus Sans ITC" panose="04020404030D07020202" pitchFamily="82" charset="0"/>
              </a:rPr>
              <a:t>th</a:t>
            </a:r>
            <a:r>
              <a:rPr lang="en-US" dirty="0">
                <a:latin typeface="Tempus Sans ITC" panose="04020404030D07020202" pitchFamily="82" charset="0"/>
              </a:rPr>
              <a:t> Grade Expectations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2064326"/>
            <a:ext cx="4038600" cy="3803073"/>
          </a:xfrm>
        </p:spPr>
        <p:txBody>
          <a:bodyPr numCol="2">
            <a:normAutofit/>
          </a:bodyPr>
          <a:lstStyle/>
          <a:p>
            <a:r>
              <a:rPr lang="en-US" sz="1400" dirty="0">
                <a:latin typeface="Tempus Sans ITC" panose="04020404030D07020202" pitchFamily="82" charset="0"/>
                <a:ea typeface="HelloAbracadabra" panose="02000603000000000000" pitchFamily="2" charset="0"/>
              </a:rPr>
              <a:t>PBIS / Red Slip</a:t>
            </a:r>
          </a:p>
          <a:p>
            <a:r>
              <a:rPr lang="en-US" sz="1400" dirty="0">
                <a:latin typeface="Tempus Sans ITC" panose="04020404030D07020202" pitchFamily="82" charset="0"/>
                <a:ea typeface="HelloAbracadabra" panose="02000603000000000000" pitchFamily="2" charset="0"/>
              </a:rPr>
              <a:t>Daily Schedule</a:t>
            </a:r>
          </a:p>
          <a:p>
            <a:r>
              <a:rPr lang="en-US" sz="1400" dirty="0">
                <a:latin typeface="Tempus Sans ITC" panose="04020404030D07020202" pitchFamily="82" charset="0"/>
                <a:ea typeface="HelloAbracadabra" panose="02000603000000000000" pitchFamily="2" charset="0"/>
              </a:rPr>
              <a:t>Core Map</a:t>
            </a:r>
          </a:p>
          <a:p>
            <a:r>
              <a:rPr lang="en-US" sz="1400" dirty="0">
                <a:latin typeface="Tempus Sans ITC" panose="04020404030D07020202" pitchFamily="82" charset="0"/>
                <a:ea typeface="HelloAbracadabra" panose="02000603000000000000" pitchFamily="2" charset="0"/>
              </a:rPr>
              <a:t>Grading: A,B,C,D,F</a:t>
            </a:r>
          </a:p>
          <a:p>
            <a:r>
              <a:rPr lang="en-US" sz="1400" dirty="0">
                <a:latin typeface="Tempus Sans ITC" panose="04020404030D07020202" pitchFamily="82" charset="0"/>
                <a:ea typeface="HelloAbracadabra" panose="02000603000000000000" pitchFamily="2" charset="0"/>
              </a:rPr>
              <a:t>Snack/H2O bottles</a:t>
            </a:r>
          </a:p>
          <a:p>
            <a:r>
              <a:rPr lang="en-US" sz="1400" dirty="0">
                <a:latin typeface="Tempus Sans ITC" panose="04020404030D07020202" pitchFamily="82" charset="0"/>
                <a:ea typeface="HelloAbracadabra" panose="02000603000000000000" pitchFamily="2" charset="0"/>
              </a:rPr>
              <a:t>Birthday Celebrations</a:t>
            </a:r>
          </a:p>
          <a:p>
            <a:r>
              <a:rPr lang="en-US" sz="1400" dirty="0">
                <a:latin typeface="Tempus Sans ITC" panose="04020404030D07020202" pitchFamily="82" charset="0"/>
                <a:ea typeface="HelloAbracadabra" panose="02000603000000000000" pitchFamily="2" charset="0"/>
              </a:rPr>
              <a:t>Friday Responsibility Recess—3 yellows, 1 red, missing homework or daily work</a:t>
            </a:r>
          </a:p>
          <a:p>
            <a:pPr indent="0">
              <a:buNone/>
            </a:pPr>
            <a:endParaRPr lang="en-US" sz="1600" dirty="0">
              <a:latin typeface="HelloAbracadabra" panose="02000603000000000000" pitchFamily="2" charset="0"/>
              <a:ea typeface="HelloAbracadabra" panose="02000603000000000000" pitchFamily="2" charset="0"/>
            </a:endParaRPr>
          </a:p>
          <a:p>
            <a:pPr indent="0">
              <a:buNone/>
            </a:pPr>
            <a:endParaRPr lang="en-US" sz="2600" dirty="0">
              <a:latin typeface="DJ Doodlers" pitchFamily="2" charset="0"/>
            </a:endParaRPr>
          </a:p>
          <a:p>
            <a:pPr indent="0">
              <a:buNone/>
            </a:pPr>
            <a:endParaRPr lang="en-US" dirty="0"/>
          </a:p>
          <a:p>
            <a:pPr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529570" y="2695573"/>
            <a:ext cx="3387438" cy="2540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5562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Tempus Sans ITC" panose="04020404030D07020202" pitchFamily="82" charset="0"/>
              </a:rPr>
              <a:t>Field Trip/Projects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>
            <a:normAutofit fontScale="92500"/>
          </a:bodyPr>
          <a:lstStyle/>
          <a:p>
            <a:pPr marL="285750" indent="-285750"/>
            <a:r>
              <a:rPr lang="en-US" sz="2000" dirty="0">
                <a:latin typeface="Tempus Sans ITC" panose="04020404030D07020202" pitchFamily="82" charset="0"/>
                <a:ea typeface="HelloAbracadabra" panose="02000603000000000000" pitchFamily="2" charset="0"/>
              </a:rPr>
              <a:t>Heart Dissection (May)</a:t>
            </a:r>
          </a:p>
          <a:p>
            <a:pPr marL="285750" indent="-285750"/>
            <a:r>
              <a:rPr lang="en-US" sz="2000" dirty="0">
                <a:latin typeface="Tempus Sans ITC" panose="04020404030D07020202" pitchFamily="82" charset="0"/>
                <a:ea typeface="HelloAbracadabra" panose="02000603000000000000" pitchFamily="2" charset="0"/>
              </a:rPr>
              <a:t>Colorado History Museum (March 7th) </a:t>
            </a:r>
          </a:p>
          <a:p>
            <a:pPr marL="285750" indent="-285750"/>
            <a:endParaRPr lang="en-US" sz="800" dirty="0">
              <a:latin typeface="Tempus Sans ITC" panose="04020404030D07020202" pitchFamily="82" charset="0"/>
              <a:ea typeface="HelloAbracadabra" panose="02000603000000000000" pitchFamily="2" charset="0"/>
            </a:endParaRPr>
          </a:p>
          <a:p>
            <a:pPr marL="285750" indent="-285750"/>
            <a:r>
              <a:rPr lang="en-US" sz="2000" dirty="0">
                <a:latin typeface="Tempus Sans ITC" panose="04020404030D07020202" pitchFamily="82" charset="0"/>
                <a:ea typeface="HelloAbracadabra" panose="02000603000000000000" pitchFamily="2" charset="0"/>
              </a:rPr>
              <a:t>Fort Collins Symphony (January)</a:t>
            </a:r>
          </a:p>
          <a:p>
            <a:pPr marL="285750" indent="-285750"/>
            <a:endParaRPr lang="en-US" sz="800" dirty="0">
              <a:latin typeface="Tempus Sans ITC" panose="04020404030D07020202" pitchFamily="82" charset="0"/>
              <a:ea typeface="HelloAbracadabra" panose="02000603000000000000" pitchFamily="2" charset="0"/>
            </a:endParaRPr>
          </a:p>
          <a:p>
            <a:pPr marL="285750" indent="-285750"/>
            <a:r>
              <a:rPr lang="en-US" sz="2000" dirty="0">
                <a:latin typeface="Tempus Sans ITC" panose="04020404030D07020202" pitchFamily="82" charset="0"/>
                <a:ea typeface="HelloAbracadabra" panose="02000603000000000000" pitchFamily="2" charset="0"/>
              </a:rPr>
              <a:t>Rendezvous (April)</a:t>
            </a:r>
            <a:endParaRPr lang="en-US" sz="1400" dirty="0">
              <a:latin typeface="Tempus Sans ITC" panose="04020404030D07020202" pitchFamily="82" charset="0"/>
              <a:ea typeface="HelloAbracadabra" panose="02000603000000000000" pitchFamily="2" charset="0"/>
            </a:endParaRPr>
          </a:p>
          <a:p>
            <a:pPr marL="285750" indent="-285750"/>
            <a:endParaRPr lang="en-US" sz="800" dirty="0">
              <a:latin typeface="Tempus Sans ITC" panose="04020404030D07020202" pitchFamily="82" charset="0"/>
              <a:ea typeface="HelloAbracadabra" panose="02000603000000000000" pitchFamily="2" charset="0"/>
            </a:endParaRPr>
          </a:p>
          <a:p>
            <a:pPr indent="0">
              <a:buNone/>
            </a:pPr>
            <a:endParaRPr lang="en-US" sz="800" dirty="0">
              <a:latin typeface="Tempus Sans ITC" panose="04020404030D07020202" pitchFamily="82" charset="0"/>
              <a:ea typeface="HelloAbracadabra" panose="02000603000000000000" pitchFamily="2" charset="0"/>
            </a:endParaRPr>
          </a:p>
          <a:p>
            <a:pPr indent="0">
              <a:buNone/>
            </a:pPr>
            <a:endParaRPr lang="en-US" sz="800" dirty="0">
              <a:latin typeface="Tempus Sans ITC" panose="04020404030D07020202" pitchFamily="82" charset="0"/>
              <a:ea typeface="HelloAbracadabra" panose="02000603000000000000" pitchFamily="2" charset="0"/>
            </a:endParaRPr>
          </a:p>
          <a:p>
            <a:pPr indent="0">
              <a:buNone/>
            </a:pPr>
            <a:endParaRPr lang="en-US" sz="800" dirty="0">
              <a:latin typeface="Tempus Sans ITC" panose="04020404030D07020202" pitchFamily="82" charset="0"/>
              <a:ea typeface="HelloAbracadabra" panose="02000603000000000000" pitchFamily="2" charset="0"/>
            </a:endParaRPr>
          </a:p>
          <a:p>
            <a:pPr indent="0"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latin typeface="Tempus Sans ITC" panose="04020404030D07020202" pitchFamily="82" charset="0"/>
                <a:ea typeface="HelloAbracadabra" panose="02000603000000000000" pitchFamily="2" charset="0"/>
              </a:rPr>
              <a:t>Two at home projects:</a:t>
            </a:r>
          </a:p>
          <a:p>
            <a:pPr indent="0">
              <a:buNone/>
            </a:pPr>
            <a:endParaRPr lang="en-US" sz="800" dirty="0">
              <a:latin typeface="Tempus Sans ITC" panose="04020404030D07020202" pitchFamily="82" charset="0"/>
              <a:ea typeface="HelloAbracadabra" panose="02000603000000000000" pitchFamily="2" charset="0"/>
            </a:endParaRPr>
          </a:p>
          <a:p>
            <a:pPr lvl="1"/>
            <a:r>
              <a:rPr lang="en-US" sz="1800" dirty="0">
                <a:latin typeface="Tempus Sans ITC" panose="04020404030D07020202" pitchFamily="82" charset="0"/>
                <a:ea typeface="HelloAbracadabra" panose="02000603000000000000" pitchFamily="2" charset="0"/>
              </a:rPr>
              <a:t>Salt Dough maps (mixing flour only)</a:t>
            </a:r>
          </a:p>
          <a:p>
            <a:pPr lvl="1"/>
            <a:r>
              <a:rPr lang="en-US" sz="1800" dirty="0">
                <a:latin typeface="Tempus Sans ITC" panose="04020404030D07020202" pitchFamily="82" charset="0"/>
                <a:ea typeface="HelloAbracadabra" panose="02000603000000000000" pitchFamily="2" charset="0"/>
              </a:rPr>
              <a:t>Wax museum (editing paper)</a:t>
            </a:r>
          </a:p>
          <a:p>
            <a:pPr marL="51435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57620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4572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Tempus Sans ITC" panose="04020404030D07020202" pitchFamily="82" charset="0"/>
              </a:rPr>
              <a:t>Blue Handbook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2286000"/>
            <a:ext cx="6400800" cy="3505200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latin typeface="Tempus Sans ITC" panose="04020404030D07020202" pitchFamily="82" charset="0"/>
                <a:ea typeface="HelloAbracadabra" panose="02000603000000000000" pitchFamily="2" charset="0"/>
              </a:rPr>
              <a:t>Attendance line</a:t>
            </a:r>
          </a:p>
          <a:p>
            <a:pPr lvl="1"/>
            <a:r>
              <a:rPr lang="en-US" dirty="0">
                <a:latin typeface="Tempus Sans ITC" panose="04020404030D07020202" pitchFamily="82" charset="0"/>
                <a:ea typeface="HelloAbracadabra" panose="02000603000000000000" pitchFamily="2" charset="0"/>
              </a:rPr>
              <a:t>Please call 488-4301  </a:t>
            </a:r>
            <a:br>
              <a:rPr lang="en-US" dirty="0">
                <a:latin typeface="Tempus Sans ITC" panose="04020404030D07020202" pitchFamily="82" charset="0"/>
                <a:ea typeface="HelloAbracadabra" panose="02000603000000000000" pitchFamily="2" charset="0"/>
              </a:rPr>
            </a:br>
            <a:r>
              <a:rPr lang="en-US" dirty="0">
                <a:latin typeface="Tempus Sans ITC" panose="04020404030D07020202" pitchFamily="82" charset="0"/>
                <a:ea typeface="HelloAbracadabra" panose="02000603000000000000" pitchFamily="2" charset="0"/>
              </a:rPr>
              <a:t>and email jbrase@psdschools.org</a:t>
            </a:r>
          </a:p>
          <a:p>
            <a:r>
              <a:rPr lang="en-US" dirty="0">
                <a:latin typeface="Tempus Sans ITC" panose="04020404030D07020202" pitchFamily="82" charset="0"/>
                <a:ea typeface="HelloAbracadabra" panose="02000603000000000000" pitchFamily="2" charset="0"/>
              </a:rPr>
              <a:t>Drop-off/Pick-up	</a:t>
            </a:r>
          </a:p>
          <a:p>
            <a:pPr lvl="1"/>
            <a:r>
              <a:rPr lang="en-US" dirty="0">
                <a:latin typeface="Tempus Sans ITC" panose="04020404030D07020202" pitchFamily="82" charset="0"/>
                <a:ea typeface="HelloAbracadabra" panose="02000603000000000000" pitchFamily="2" charset="0"/>
              </a:rPr>
              <a:t>We have extended the drop off/pick up car line through the red zone. Please continue pulling forward to wait for your child and stay in your car. </a:t>
            </a:r>
          </a:p>
          <a:p>
            <a:pPr lvl="1"/>
            <a:r>
              <a:rPr lang="en-US" dirty="0">
                <a:latin typeface="Tempus Sans ITC" panose="04020404030D07020202" pitchFamily="82" charset="0"/>
                <a:ea typeface="HelloAbracadabra" panose="02000603000000000000" pitchFamily="2" charset="0"/>
              </a:rPr>
              <a:t>Students are dismissed at 3:13</a:t>
            </a:r>
          </a:p>
          <a:p>
            <a:pPr lvl="1"/>
            <a:r>
              <a:rPr lang="en-US" dirty="0">
                <a:latin typeface="Tempus Sans ITC" panose="04020404030D07020202" pitchFamily="82" charset="0"/>
                <a:ea typeface="HelloAbracadabra" panose="02000603000000000000" pitchFamily="2" charset="0"/>
              </a:rPr>
              <a:t>8:15 is drop-off outside. </a:t>
            </a:r>
          </a:p>
          <a:p>
            <a:pPr lvl="1"/>
            <a:r>
              <a:rPr lang="en-US" dirty="0">
                <a:latin typeface="Tempus Sans ITC" panose="04020404030D07020202" pitchFamily="82" charset="0"/>
                <a:ea typeface="HelloAbracadabra" panose="02000603000000000000" pitchFamily="2" charset="0"/>
              </a:rPr>
              <a:t>Students are tardy at 8:35 </a:t>
            </a:r>
          </a:p>
          <a:p>
            <a:pPr lvl="1"/>
            <a:r>
              <a:rPr lang="en-US" dirty="0">
                <a:latin typeface="Tempus Sans ITC" panose="04020404030D07020202" pitchFamily="82" charset="0"/>
                <a:ea typeface="HelloAbracadabra" panose="02000603000000000000" pitchFamily="2" charset="0"/>
              </a:rPr>
              <a:t>Park in the front of the building </a:t>
            </a:r>
          </a:p>
          <a:p>
            <a:pPr lvl="1"/>
            <a:r>
              <a:rPr lang="en-US" dirty="0">
                <a:latin typeface="Tempus Sans ITC" panose="04020404030D07020202" pitchFamily="82" charset="0"/>
                <a:ea typeface="HelloAbracadabra" panose="02000603000000000000" pitchFamily="2" charset="0"/>
              </a:rPr>
              <a:t>Only use front doors of the school-all others are locked</a:t>
            </a:r>
          </a:p>
          <a:p>
            <a:pPr lvl="1"/>
            <a:endParaRPr lang="en-US" dirty="0">
              <a:latin typeface="DJ Doodlers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5680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143000"/>
            <a:ext cx="6400800" cy="609600"/>
          </a:xfrm>
        </p:spPr>
        <p:txBody>
          <a:bodyPr>
            <a:noAutofit/>
          </a:bodyPr>
          <a:lstStyle/>
          <a:p>
            <a:r>
              <a:rPr lang="en-US" sz="2400" dirty="0">
                <a:latin typeface="Tempus Sans ITC" panose="04020404030D07020202" pitchFamily="82" charset="0"/>
              </a:rPr>
              <a:t>Blue Handbook (Continued)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209800"/>
            <a:ext cx="7086600" cy="3505200"/>
          </a:xfrm>
        </p:spPr>
        <p:txBody>
          <a:bodyPr>
            <a:normAutofit/>
          </a:bodyPr>
          <a:lstStyle/>
          <a:p>
            <a:r>
              <a:rPr lang="en-US" dirty="0">
                <a:latin typeface="Tempus Sans ITC" panose="04020404030D07020202" pitchFamily="82" charset="0"/>
                <a:ea typeface="HelloAbracadabra" panose="02000603000000000000" pitchFamily="2" charset="0"/>
              </a:rPr>
              <a:t>School Calendar</a:t>
            </a:r>
          </a:p>
          <a:p>
            <a:r>
              <a:rPr lang="en-US" dirty="0">
                <a:latin typeface="Tempus Sans ITC" panose="04020404030D07020202" pitchFamily="82" charset="0"/>
                <a:ea typeface="HelloAbracadabra" panose="02000603000000000000" pitchFamily="2" charset="0"/>
              </a:rPr>
              <a:t>Use of personal technology-we will have special days/times for this</a:t>
            </a:r>
          </a:p>
          <a:p>
            <a:r>
              <a:rPr lang="en-US" dirty="0">
                <a:latin typeface="Tempus Sans ITC" panose="04020404030D07020202" pitchFamily="82" charset="0"/>
                <a:ea typeface="HelloAbracadabra" panose="02000603000000000000" pitchFamily="2" charset="0"/>
              </a:rPr>
              <a:t>Non-permission slips for pictures on websites and email</a:t>
            </a:r>
          </a:p>
          <a:p>
            <a:pPr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81150" y="3905250"/>
            <a:ext cx="1981200" cy="1485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188610" y="3905250"/>
            <a:ext cx="1981200" cy="14859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093" y="3581400"/>
            <a:ext cx="1365449" cy="2057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893574"/>
            <a:ext cx="2012334" cy="1509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7524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empus Sans ITC" panose="04020404030D07020202" pitchFamily="82" charset="0"/>
              </a:rPr>
              <a:t>Lunchroom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505200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Tempus Sans ITC" panose="04020404030D07020202" pitchFamily="82" charset="0"/>
                <a:ea typeface="HelloAbracadabra" panose="02000603000000000000" pitchFamily="2" charset="0"/>
              </a:rPr>
              <a:t>Breakfasts are now available from 8:10-8:30. Enter through the cafeteria recess doors</a:t>
            </a:r>
          </a:p>
          <a:p>
            <a:r>
              <a:rPr lang="en-US" dirty="0">
                <a:latin typeface="Tempus Sans ITC" panose="04020404030D07020202" pitchFamily="82" charset="0"/>
                <a:ea typeface="HelloAbracadabra" panose="02000603000000000000" pitchFamily="2" charset="0"/>
              </a:rPr>
              <a:t>We go to recess at 12:15 and come in to eat </a:t>
            </a:r>
            <a:r>
              <a:rPr lang="en-US" dirty="0" smtClean="0">
                <a:latin typeface="Tempus Sans ITC" panose="04020404030D07020202" pitchFamily="82" charset="0"/>
                <a:ea typeface="HelloAbracadabra" panose="02000603000000000000" pitchFamily="2" charset="0"/>
              </a:rPr>
              <a:t>at 12:40</a:t>
            </a:r>
            <a:endParaRPr lang="en-US" dirty="0">
              <a:latin typeface="Tempus Sans ITC" panose="04020404030D07020202" pitchFamily="82" charset="0"/>
              <a:ea typeface="HelloAbracadabra" panose="02000603000000000000" pitchFamily="2" charset="0"/>
            </a:endParaRPr>
          </a:p>
          <a:p>
            <a:r>
              <a:rPr lang="en-US" dirty="0">
                <a:latin typeface="Tempus Sans ITC" panose="04020404030D07020202" pitchFamily="82" charset="0"/>
                <a:ea typeface="HelloAbracadabra" panose="02000603000000000000" pitchFamily="2" charset="0"/>
              </a:rPr>
              <a:t>Blue paw print stamp on your child’s hand = one lunch remaining</a:t>
            </a:r>
          </a:p>
          <a:p>
            <a:r>
              <a:rPr lang="en-US" dirty="0">
                <a:latin typeface="Tempus Sans ITC" panose="04020404030D07020202" pitchFamily="82" charset="0"/>
                <a:ea typeface="HelloAbracadabra" panose="02000603000000000000" pitchFamily="2" charset="0"/>
              </a:rPr>
              <a:t>Microwave for 4-5 grades only</a:t>
            </a:r>
          </a:p>
          <a:p>
            <a:r>
              <a:rPr lang="en-US" dirty="0">
                <a:latin typeface="Tempus Sans ITC" panose="04020404030D07020202" pitchFamily="82" charset="0"/>
                <a:ea typeface="HelloAbracadabra" panose="02000603000000000000" pitchFamily="2" charset="0"/>
              </a:rPr>
              <a:t>Eating with your child—we recommend no more than 1x/week</a:t>
            </a:r>
          </a:p>
        </p:txBody>
      </p:sp>
    </p:spTree>
    <p:extLst>
      <p:ext uri="{BB962C8B-B14F-4D97-AF65-F5344CB8AC3E}">
        <p14:creationId xmlns:p14="http://schemas.microsoft.com/office/powerpoint/2010/main" val="15314995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2025</TotalTime>
  <Words>490</Words>
  <Application>Microsoft Office PowerPoint</Application>
  <PresentationFormat>On-screen Show (4:3)</PresentationFormat>
  <Paragraphs>90</Paragraphs>
  <Slides>14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</vt:lpstr>
      <vt:lpstr>Calibri</vt:lpstr>
      <vt:lpstr>DJ Doodlers</vt:lpstr>
      <vt:lpstr>Garamond</vt:lpstr>
      <vt:lpstr>HelloAbracadabra</vt:lpstr>
      <vt:lpstr>Tempus Sans ITC</vt:lpstr>
      <vt:lpstr>Times New Roman</vt:lpstr>
      <vt:lpstr>Wingdings</vt:lpstr>
      <vt:lpstr>Couture</vt:lpstr>
      <vt:lpstr>Welcome to Fourth Grade!</vt:lpstr>
      <vt:lpstr>A message from mrs. alfonso</vt:lpstr>
      <vt:lpstr>=</vt:lpstr>
      <vt:lpstr>Communication</vt:lpstr>
      <vt:lpstr>   4th Grade Expectations</vt:lpstr>
      <vt:lpstr>Field Trip/Projects</vt:lpstr>
      <vt:lpstr>Blue Handbook</vt:lpstr>
      <vt:lpstr>Blue Handbook (Continued)</vt:lpstr>
      <vt:lpstr>Lunchroom</vt:lpstr>
      <vt:lpstr>Fourth Grade Homework</vt:lpstr>
      <vt:lpstr>Envision Pearson Math App</vt:lpstr>
      <vt:lpstr>New Trimester </vt:lpstr>
      <vt:lpstr>MTSS</vt:lpstr>
      <vt:lpstr>“Honoring all learners”</vt:lpstr>
    </vt:vector>
  </TitlesOfParts>
  <Company>PSD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Fourth Grade!</dc:title>
  <dc:creator>Bruhn, Sarah</dc:creator>
  <cp:lastModifiedBy>Mocke, Amy - BET</cp:lastModifiedBy>
  <cp:revision>81</cp:revision>
  <dcterms:created xsi:type="dcterms:W3CDTF">2011-09-01T15:07:30Z</dcterms:created>
  <dcterms:modified xsi:type="dcterms:W3CDTF">2016-09-01T21:23:21Z</dcterms:modified>
</cp:coreProperties>
</file>